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1" r:id="rId7"/>
    <p:sldId id="262" r:id="rId8"/>
    <p:sldId id="263" r:id="rId9"/>
    <p:sldId id="260" r:id="rId10"/>
    <p:sldId id="264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3FE6-2A72-4EAA-A285-558587DE73C6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37F-FC18-4330-9AF9-1E97FD5978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189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3FE6-2A72-4EAA-A285-558587DE73C6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37F-FC18-4330-9AF9-1E97FD5978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967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3FE6-2A72-4EAA-A285-558587DE73C6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37F-FC18-4330-9AF9-1E97FD5978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646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3FE6-2A72-4EAA-A285-558587DE73C6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37F-FC18-4330-9AF9-1E97FD5978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3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3FE6-2A72-4EAA-A285-558587DE73C6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37F-FC18-4330-9AF9-1E97FD5978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637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3FE6-2A72-4EAA-A285-558587DE73C6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37F-FC18-4330-9AF9-1E97FD5978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14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3FE6-2A72-4EAA-A285-558587DE73C6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37F-FC18-4330-9AF9-1E97FD5978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92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3FE6-2A72-4EAA-A285-558587DE73C6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37F-FC18-4330-9AF9-1E97FD5978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979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3FE6-2A72-4EAA-A285-558587DE73C6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37F-FC18-4330-9AF9-1E97FD5978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499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3FE6-2A72-4EAA-A285-558587DE73C6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37F-FC18-4330-9AF9-1E97FD5978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502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3FE6-2A72-4EAA-A285-558587DE73C6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37F-FC18-4330-9AF9-1E97FD5978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11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53FE6-2A72-4EAA-A285-558587DE73C6}" type="datetimeFigureOut">
              <a:rPr lang="uk-UA" smtClean="0"/>
              <a:t>26.01.2021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DE37F-FC18-4330-9AF9-1E97FD5978C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711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uk.wikipedia.org/wiki/%D0%9F%D0%BE%D0%BB%D1%96%D1%82%D0%B8%D1%87%D0%BD%D0%B8%D0%B9_%D0%B4%D1%96%D1%8F%D1%87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3%D1%80%D0%BE%D0%BC%D0%B0%D0%B4%D1%81%D1%8C%D0%BA%D0%B8%D0%B9_%D0%B4%D1%96%D1%8F%D1%87" TargetMode="External"/><Relationship Id="rId5" Type="http://schemas.openxmlformats.org/officeDocument/2006/relationships/hyperlink" Target="https://uk.wikipedia.org/wiki/%D0%9F%D0%BE%D1%81%D0%B0%D0%B4%D0%BE%D0%B2%D0%B0_%D0%BE%D1%81%D0%BE%D0%B1%D0%B0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Shape 54" descr="main-6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7418"/>
            <a:ext cx="12184995" cy="68898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1262744" y="160047"/>
            <a:ext cx="10607039" cy="513805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91425" tIns="91425" rIns="91425" bIns="91425">
            <a:normAutofit fontScale="92500" lnSpcReduction="20000"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uk-UA" sz="4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uk-UA" sz="4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uk-UA" altLang="uk-UA" sz="4800" kern="0" dirty="0"/>
          </a:p>
          <a:p>
            <a:pPr marL="0" marR="0" lvl="0" indent="0" algn="ctr" defTabSz="91440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uk-UA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Викривачі корупції </a:t>
            </a:r>
          </a:p>
          <a:p>
            <a:pPr marL="0" marR="0" lvl="0" indent="0" algn="ctr" defTabSz="91440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uk-UA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та гарантії їх захисту </a:t>
            </a:r>
          </a:p>
          <a:p>
            <a:pPr marL="0" marR="0" lvl="0" indent="0" algn="ctr" defTabSz="91440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uk-UA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за законодавством України</a:t>
            </a:r>
          </a:p>
          <a:p>
            <a:pPr marL="0" marR="0" lvl="0" indent="0" algn="ctr" defTabSz="91440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uk-UA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uk-UA" altLang="uk-UA" sz="2000" kern="0" dirty="0"/>
          </a:p>
          <a:p>
            <a:pPr marL="0" marR="0" lvl="0" indent="0" algn="ctr" defTabSz="91440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uk-UA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uk-UA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2021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1262743" y="5353170"/>
            <a:ext cx="10607039" cy="1442574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altLang="uk-UA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    </a:t>
            </a:r>
            <a:r>
              <a:rPr lang="uk-UA" altLang="uk-UA" sz="16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Державні </a:t>
            </a:r>
            <a:r>
              <a:rPr lang="uk-UA" altLang="uk-UA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органи забезпечують викривачам умови для здійснення повідомлення про можливі факти корупційних або </a:t>
            </a:r>
            <a:r>
              <a:rPr lang="uk-UA" altLang="uk-UA" sz="1600" b="1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пов</a:t>
            </a:r>
            <a:r>
              <a:rPr lang="en-US" altLang="uk-UA" sz="16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’</a:t>
            </a:r>
            <a:r>
              <a:rPr lang="uk-UA" altLang="uk-UA" sz="1600" b="1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язаних</a:t>
            </a:r>
            <a:r>
              <a:rPr lang="uk-UA" altLang="uk-UA" sz="16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uk-UA" altLang="uk-UA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з корупцією правопорушень, інших порушень Закону шляхом </a:t>
            </a:r>
            <a:r>
              <a:rPr lang="uk-UA" altLang="uk-UA" sz="1600" b="1" u="sng" dirty="0">
                <a:solidFill>
                  <a:prstClr val="black"/>
                </a:solidFill>
                <a:latin typeface="Georgia" panose="02040502050405020303" pitchFamily="18" charset="0"/>
              </a:rPr>
              <a:t>впровадження механізмів заохочень та формування культури</a:t>
            </a:r>
            <a:r>
              <a:rPr lang="uk-UA" altLang="uk-UA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 повідомлення про можливі факти корупційних або </a:t>
            </a:r>
            <a:r>
              <a:rPr lang="uk-UA" altLang="uk-UA" sz="1600" b="1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пов</a:t>
            </a:r>
            <a:r>
              <a:rPr lang="en-US" altLang="uk-UA" sz="16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’</a:t>
            </a:r>
            <a:r>
              <a:rPr lang="uk-UA" altLang="uk-UA" sz="1600" b="1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язаних</a:t>
            </a:r>
            <a:r>
              <a:rPr lang="uk-UA" altLang="uk-UA" sz="16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uk-UA" altLang="uk-UA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з корупцією правопорушень, інших порушень Закону (п. 1 ч. 2 ст. </a:t>
            </a:r>
            <a:r>
              <a:rPr lang="uk-UA" sz="1600" b="1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53</a:t>
            </a:r>
            <a:r>
              <a:rPr lang="uk-UA" sz="1600" b="1" baseline="30000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sz="16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uk-UA" sz="16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Закону</a:t>
            </a:r>
            <a:r>
              <a:rPr lang="uk-UA" altLang="uk-UA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)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1907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" descr="main-6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1892"/>
            <a:ext cx="12222914" cy="688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444" y="2129631"/>
            <a:ext cx="36385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74;p15"/>
          <p:cNvSpPr txBox="1">
            <a:spLocks noChangeArrowheads="1"/>
          </p:cNvSpPr>
          <p:nvPr/>
        </p:nvSpPr>
        <p:spPr bwMode="auto">
          <a:xfrm>
            <a:off x="7389994" y="4172744"/>
            <a:ext cx="462915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indent="357188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en-US" altLang="uk-UA" sz="2800" dirty="0"/>
          </a:p>
          <a:p>
            <a:pPr algn="ctr" eaLnBrk="1" hangingPunct="1"/>
            <a:endParaRPr lang="en-US" altLang="uk-UA" sz="2800" dirty="0"/>
          </a:p>
          <a:p>
            <a:pPr algn="ctr" eaLnBrk="1" hangingPunct="1"/>
            <a:endParaRPr lang="en-US" altLang="uk-UA" sz="2800" dirty="0"/>
          </a:p>
          <a:p>
            <a:pPr algn="ctr" eaLnBrk="1" hangingPunct="1"/>
            <a:r>
              <a:rPr lang="uk-UA" altLang="uk-UA" sz="2800" dirty="0"/>
              <a:t>Дякую за увагу!</a:t>
            </a:r>
            <a:endParaRPr lang="ru-RU" altLang="uk-UA" sz="2800" dirty="0"/>
          </a:p>
          <a:p>
            <a:pPr algn="ctr" eaLnBrk="1" hangingPunct="1"/>
            <a:endParaRPr lang="uk-UA" altLang="uk-UA" sz="2800" dirty="0"/>
          </a:p>
          <a:p>
            <a:pPr algn="ctr" eaLnBrk="1" hangingPunct="1"/>
            <a:endParaRPr lang="uk-UA" altLang="uk-UA" sz="2800" dirty="0"/>
          </a:p>
          <a:p>
            <a:pPr algn="ctr" eaLnBrk="1" hangingPunct="1"/>
            <a:endParaRPr lang="uk-UA" altLang="uk-UA" sz="2800" dirty="0"/>
          </a:p>
          <a:p>
            <a:pPr algn="r" eaLnBrk="1" hangingPunct="1"/>
            <a:endParaRPr lang="ru-RU" altLang="uk-UA" sz="2000" dirty="0"/>
          </a:p>
        </p:txBody>
      </p:sp>
    </p:spTree>
    <p:extLst>
      <p:ext uri="{BB962C8B-B14F-4D97-AF65-F5344CB8AC3E}">
        <p14:creationId xmlns:p14="http://schemas.microsoft.com/office/powerpoint/2010/main" val="414090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" y="-15539"/>
            <a:ext cx="12186960" cy="6889077"/>
          </a:xfrm>
          <a:prstGeom prst="rect">
            <a:avLst/>
          </a:prstGeom>
        </p:spPr>
      </p:pic>
      <p:pic>
        <p:nvPicPr>
          <p:cNvPr id="4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4853"/>
            <a:ext cx="1434100" cy="120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66;p14"/>
          <p:cNvSpPr txBox="1"/>
          <p:nvPr/>
        </p:nvSpPr>
        <p:spPr>
          <a:xfrm>
            <a:off x="1240518" y="1337093"/>
            <a:ext cx="10764248" cy="1400526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lIns="91425" tIns="91425" rIns="91425" bIns="91425"/>
          <a:lstStyle>
            <a:lvl1pPr indent="442913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442913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uk-UA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Особа, яка надає допомогу в запобіганні і протидії корупції (викривач), - </a:t>
            </a:r>
            <a:r>
              <a:rPr kumimoji="0" lang="uk-UA" alt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особа, яка за наявності обґрунтованого переконання, що інформація є достовірною, повідомляє про порушення вимог Закону України «Про запобігання корупції» іншою особою.</a:t>
            </a:r>
          </a:p>
          <a:p>
            <a:pPr marL="0" marR="0" lvl="0" indent="442913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uk-UA" sz="1600" b="0" i="1" u="none" strike="noStrike" kern="0" cap="none" spc="0" normalizeH="0" baseline="0" noProof="0" dirty="0" smtClean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442913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uk-UA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r>
              <a:rPr kumimoji="0" lang="uk-UA" altLang="uk-UA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частина перша статті 53 Закону України «Про запобігання корупції»</a:t>
            </a:r>
            <a:r>
              <a:rPr kumimoji="0" lang="uk-UA" altLang="uk-UA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kumimoji="0" lang="uk-UA" altLang="uk-UA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442913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uk-UA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18" y="2849630"/>
            <a:ext cx="2727695" cy="50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47" y="3263349"/>
            <a:ext cx="2254237" cy="15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546" y="2889206"/>
            <a:ext cx="2828802" cy="43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749" y="2889206"/>
            <a:ext cx="1979660" cy="43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39" y="3290268"/>
            <a:ext cx="2886520" cy="139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483" y="3283356"/>
            <a:ext cx="2552984" cy="140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1240518" y="4924148"/>
            <a:ext cx="10764248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 indent="447675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1600" b="1" dirty="0">
                <a:latin typeface="Georgia" panose="02040502050405020303" pitchFamily="18" charset="0"/>
              </a:rPr>
              <a:t>Викривач</a:t>
            </a:r>
            <a:r>
              <a:rPr lang="uk-UA" altLang="uk-UA" sz="1600" dirty="0">
                <a:latin typeface="Georgia" panose="02040502050405020303" pitchFamily="18" charset="0"/>
              </a:rPr>
              <a:t> – фізична особа, яка за наявності переконання, що інформація є достовірною, повідомила про можливі факти корупційних або </a:t>
            </a:r>
            <a:r>
              <a:rPr lang="uk-UA" altLang="uk-UA" sz="1600" dirty="0" err="1">
                <a:latin typeface="Georgia" panose="02040502050405020303" pitchFamily="18" charset="0"/>
              </a:rPr>
              <a:t>пов</a:t>
            </a:r>
            <a:r>
              <a:rPr lang="en-US" altLang="uk-UA" sz="1600" dirty="0">
                <a:latin typeface="Georgia" panose="02040502050405020303" pitchFamily="18" charset="0"/>
              </a:rPr>
              <a:t>’</a:t>
            </a:r>
            <a:r>
              <a:rPr lang="uk-UA" altLang="uk-UA" sz="1600" dirty="0" err="1">
                <a:latin typeface="Georgia" panose="02040502050405020303" pitchFamily="18" charset="0"/>
              </a:rPr>
              <a:t>язаних</a:t>
            </a:r>
            <a:r>
              <a:rPr lang="uk-UA" altLang="uk-UA" sz="1600" dirty="0">
                <a:latin typeface="Georgia" panose="02040502050405020303" pitchFamily="18" charset="0"/>
              </a:rPr>
              <a:t> з корупцією правопорушень, інших порушень Закону України «Про запобігання корупції» вчинених іншою особою, якщо така інформація стала їй відома у зв’язку з її трудовою, професійною, господарською, громадською, науковою діяльністю, проходженням нею служби чи навчання або її участю у передбачених законодавством процедурах, які є обов’язковими для початку такої діяльності, проходження служби чи навчання (з 01.01.2020 року).</a:t>
            </a:r>
            <a:endParaRPr lang="ru-RU" altLang="uk-UA" sz="1600" i="1" dirty="0">
              <a:latin typeface="Georgia" panose="02040502050405020303" pitchFamily="18" charset="0"/>
            </a:endParaRPr>
          </a:p>
        </p:txBody>
      </p:sp>
      <p:sp>
        <p:nvSpPr>
          <p:cNvPr id="14" name="Прямокутник із двома округленими протилежними кутами 13"/>
          <p:cNvSpPr/>
          <p:nvPr/>
        </p:nvSpPr>
        <p:spPr>
          <a:xfrm>
            <a:off x="3583791" y="329249"/>
            <a:ext cx="5024418" cy="73152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altLang="uk-UA" sz="32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0" algn="ctr"/>
            <a:r>
              <a:rPr lang="uk-UA" altLang="uk-UA" sz="3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Хто такий викривач?</a:t>
            </a:r>
          </a:p>
          <a:p>
            <a:pPr algn="ctr"/>
            <a:endParaRPr lang="uk-UA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6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" descr="main-6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05" y="0"/>
            <a:ext cx="12184995" cy="68898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із двома округленими протилежними кутами 2"/>
          <p:cNvSpPr/>
          <p:nvPr/>
        </p:nvSpPr>
        <p:spPr>
          <a:xfrm>
            <a:off x="2970474" y="513638"/>
            <a:ext cx="5669280" cy="73152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altLang="uk-UA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Про </a:t>
            </a:r>
            <a:r>
              <a:rPr lang="uk-UA" altLang="uk-UA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що повідомляти?</a:t>
            </a:r>
            <a:endParaRPr lang="ru-RU" altLang="uk-UA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endParaRPr lang="uk-UA" dirty="0"/>
          </a:p>
        </p:txBody>
      </p:sp>
      <p:pic>
        <p:nvPicPr>
          <p:cNvPr id="4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44" y="1916157"/>
            <a:ext cx="3213757" cy="341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853" y="2930704"/>
            <a:ext cx="1713313" cy="57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3278775" y="1588516"/>
            <a:ext cx="853938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36195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uk-UA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Georgia Pro"/>
                <a:cs typeface="Georgia Pro"/>
                <a:sym typeface="Arial" panose="020B0604020202020204" pitchFamily="34" charset="0"/>
              </a:rPr>
              <a:t>Корупційне правопорушення </a:t>
            </a:r>
            <a:r>
              <a:rPr kumimoji="0" lang="uk-UA" alt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Georgia Pro"/>
                <a:cs typeface="Georgia Pro"/>
                <a:sym typeface="Arial" panose="020B0604020202020204" pitchFamily="34" charset="0"/>
              </a:rPr>
              <a:t>- діяння, що містить ознаки корупції, вчинене особою, зазначеною у частині першій статті 3 Закону України «Про запобігання корупції», за яке законом встановлено кримінальну, дисциплінарну та/або цивільно-правову відповідальність. </a:t>
            </a:r>
            <a:endParaRPr kumimoji="0" lang="uk-UA" altLang="uk-UA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3278775" y="2795106"/>
            <a:ext cx="853939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Правопорушення, пов’язане з корупцією </a:t>
            </a:r>
            <a:r>
              <a:rPr lang="uk-UA" altLang="uk-UA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- діяння, що не містить ознак корупції, але порушує встановлені цим Законом вимоги, заборони та обмеження, вчинене особою, зазначеною у частині першій статті 3 України «Про запобігання корупції», за яке законом встановлено кримінальну, адміністративну, дисциплінарну та/або цивільно-правову відповідальність</a:t>
            </a:r>
            <a:r>
              <a:rPr lang="uk-UA" altLang="uk-UA" sz="1600" i="1" dirty="0">
                <a:solidFill>
                  <a:srgbClr val="30303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  <a:endParaRPr lang="uk-UA" altLang="uk-UA" sz="1600" dirty="0"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3344091" y="4250935"/>
            <a:ext cx="85393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indent="3619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uk-UA" altLang="uk-UA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Інші порушення вимог Закону України «Про запобігання корупції»</a:t>
            </a:r>
            <a:r>
              <a:rPr lang="uk-UA" altLang="uk-UA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 (недотримання вимог щодо прийняття антикорупційної програми, щодо проведення спеціальної перевірки, щодо проведення службового розслідування, щодо забезпечення каналів для повідомлень тощо).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3344091" y="1099779"/>
            <a:ext cx="8474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1400853" y="5614181"/>
            <a:ext cx="10482627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dirty="0">
                <a:solidFill>
                  <a:srgbClr val="FF0000"/>
                </a:solidFill>
                <a:latin typeface="Georgia" panose="02040502050405020303" pitchFamily="18" charset="0"/>
              </a:rPr>
              <a:t>Корупція</a:t>
            </a:r>
            <a:r>
              <a:rPr lang="uk-UA" dirty="0">
                <a:solidFill>
                  <a:srgbClr val="FF0000"/>
                </a:solidFill>
                <a:latin typeface="Georgia" panose="02040502050405020303" pitchFamily="18" charset="0"/>
              </a:rPr>
              <a:t> — негативне суспільне явище, яке проявляється в злочинному використанні </a:t>
            </a:r>
            <a:r>
              <a:rPr lang="uk-UA" dirty="0">
                <a:solidFill>
                  <a:srgbClr val="FF0000"/>
                </a:solidFill>
                <a:latin typeface="Georgia" panose="02040502050405020303" pitchFamily="18" charset="0"/>
                <a:hlinkClick r:id="rId5"/>
              </a:rPr>
              <a:t>службовими особами</a:t>
            </a:r>
            <a:r>
              <a:rPr lang="uk-UA" dirty="0">
                <a:solidFill>
                  <a:srgbClr val="FF0000"/>
                </a:solidFill>
                <a:latin typeface="Georgia" panose="02040502050405020303" pitchFamily="18" charset="0"/>
              </a:rPr>
              <a:t>, </a:t>
            </a:r>
            <a:r>
              <a:rPr lang="uk-UA" dirty="0">
                <a:solidFill>
                  <a:srgbClr val="FF0000"/>
                </a:solidFill>
                <a:latin typeface="Georgia" panose="02040502050405020303" pitchFamily="18" charset="0"/>
                <a:hlinkClick r:id="rId6"/>
              </a:rPr>
              <a:t>громадськими</a:t>
            </a:r>
            <a:r>
              <a:rPr lang="uk-UA" dirty="0">
                <a:solidFill>
                  <a:srgbClr val="FF0000"/>
                </a:solidFill>
                <a:latin typeface="Georgia" panose="02040502050405020303" pitchFamily="18" charset="0"/>
              </a:rPr>
              <a:t> 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і</a:t>
            </a:r>
            <a:r>
              <a:rPr lang="uk-UA" dirty="0">
                <a:solidFill>
                  <a:srgbClr val="FF0000"/>
                </a:solidFill>
                <a:latin typeface="Georgia" panose="02040502050405020303" pitchFamily="18" charset="0"/>
              </a:rPr>
              <a:t> </a:t>
            </a:r>
            <a:r>
              <a:rPr lang="uk-UA" dirty="0">
                <a:solidFill>
                  <a:srgbClr val="FF0000"/>
                </a:solidFill>
                <a:latin typeface="Georgia" panose="02040502050405020303" pitchFamily="18" charset="0"/>
                <a:hlinkClick r:id="rId7"/>
              </a:rPr>
              <a:t>політичними діячами</a:t>
            </a:r>
            <a:r>
              <a:rPr lang="uk-UA" dirty="0">
                <a:solidFill>
                  <a:srgbClr val="FF0000"/>
                </a:solidFill>
                <a:latin typeface="Georgia" panose="02040502050405020303" pitchFamily="18" charset="0"/>
              </a:rPr>
              <a:t> їх прав і посадових можливостей з метою особистого збагачення.</a:t>
            </a: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0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" descr="main-6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05" y="0"/>
            <a:ext cx="12184995" cy="68898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із двома округленими протилежними кутами 2"/>
          <p:cNvSpPr/>
          <p:nvPr/>
        </p:nvSpPr>
        <p:spPr>
          <a:xfrm>
            <a:off x="3057560" y="261256"/>
            <a:ext cx="5669280" cy="7402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altLang="uk-UA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Вимоги </a:t>
            </a:r>
            <a:r>
              <a:rPr lang="uk-UA" altLang="uk-UA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до повідомлення</a:t>
            </a:r>
            <a:endParaRPr lang="ru-RU" altLang="uk-UA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643083" y="1132114"/>
            <a:ext cx="11235407" cy="49426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Georgia" panose="02040502050405020303" pitchFamily="18" charset="0"/>
              </a:rPr>
              <a:t>     </a:t>
            </a:r>
            <a:r>
              <a:rPr lang="uk-UA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Держава заохочує викривачів та </a:t>
            </a:r>
            <a:r>
              <a:rPr lang="uk-UA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сприяє їм у повідомленні </a:t>
            </a:r>
            <a:r>
              <a:rPr lang="uk-UA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 можливі факти корупційних або пов’язаних з корупцією правопорушень, інших порушень цього Закону </a:t>
            </a:r>
            <a:r>
              <a:rPr lang="uk-UA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усно та письмово.</a:t>
            </a:r>
            <a:endParaRPr lang="uk-UA" b="1" dirty="0" smtClean="0"/>
          </a:p>
          <a:p>
            <a:pPr algn="just"/>
            <a:endParaRPr lang="ru-RU" b="1" dirty="0"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latin typeface="Georgia" panose="02040502050405020303" pitchFamily="18" charset="0"/>
              </a:rPr>
              <a:t>     </a:t>
            </a:r>
            <a:r>
              <a:rPr lang="ru-RU" b="1" dirty="0" err="1" smtClean="0">
                <a:latin typeface="Georgia" panose="02040502050405020303" pitchFamily="18" charset="0"/>
              </a:rPr>
              <a:t>Повідомлення</a:t>
            </a: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b="1" dirty="0" err="1">
                <a:latin typeface="Georgia" panose="02040502050405020303" pitchFamily="18" charset="0"/>
              </a:rPr>
              <a:t>викривача</a:t>
            </a:r>
            <a:r>
              <a:rPr lang="ru-RU" b="1" dirty="0">
                <a:latin typeface="Georgia" panose="02040502050405020303" pitchFamily="18" charset="0"/>
              </a:rPr>
              <a:t> про </a:t>
            </a:r>
            <a:r>
              <a:rPr lang="ru-RU" b="1" dirty="0" err="1">
                <a:latin typeface="Georgia" panose="02040502050405020303" pitchFamily="18" charset="0"/>
              </a:rPr>
              <a:t>можливі</a:t>
            </a: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err="1">
                <a:latin typeface="Georgia" panose="02040502050405020303" pitchFamily="18" charset="0"/>
              </a:rPr>
              <a:t>факти</a:t>
            </a: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err="1">
                <a:latin typeface="Georgia" panose="02040502050405020303" pitchFamily="18" charset="0"/>
              </a:rPr>
              <a:t>корупційних</a:t>
            </a: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latin typeface="Georgia" panose="02040502050405020303" pitchFamily="18" charset="0"/>
              </a:rPr>
              <a:t>правопорушень</a:t>
            </a: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latin typeface="Georgia" panose="02040502050405020303" pitchFamily="18" charset="0"/>
              </a:rPr>
              <a:t>має</a:t>
            </a: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latin typeface="Georgia" panose="02040502050405020303" pitchFamily="18" charset="0"/>
              </a:rPr>
              <a:t>містити</a:t>
            </a: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latin typeface="Georgia" panose="02040502050405020303" pitchFamily="18" charset="0"/>
              </a:rPr>
              <a:t>наступну</a:t>
            </a: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latin typeface="Georgia" panose="02040502050405020303" pitchFamily="18" charset="0"/>
              </a:rPr>
              <a:t>інформацію</a:t>
            </a:r>
            <a:r>
              <a:rPr lang="uk-UA" b="1" i="0" dirty="0" smtClean="0">
                <a:solidFill>
                  <a:srgbClr val="1A1A22"/>
                </a:solidFill>
                <a:effectLst/>
                <a:latin typeface="Georgia" panose="02040502050405020303" pitchFamily="18" charset="0"/>
              </a:rPr>
              <a:t>:</a:t>
            </a:r>
          </a:p>
          <a:p>
            <a:pPr algn="just"/>
            <a:endParaRPr lang="uk-UA" b="1" i="0" dirty="0" smtClean="0">
              <a:solidFill>
                <a:srgbClr val="1A1A22"/>
              </a:solidFill>
              <a:effectLst/>
              <a:latin typeface="Georgia" panose="0204050205040502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b="0" i="0" dirty="0" smtClean="0">
                <a:solidFill>
                  <a:srgbClr val="1A1A22"/>
                </a:solidFill>
                <a:effectLst/>
                <a:latin typeface="Georgia" panose="02040502050405020303" pitchFamily="18" charset="0"/>
              </a:rPr>
              <a:t>фактичні дані, зокрема про обставини правопорушення, місце і час його вчинення, особу, яка вчинила правопорушення;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b="0" i="0" dirty="0" smtClean="0">
                <a:solidFill>
                  <a:srgbClr val="1A1A22"/>
                </a:solidFill>
                <a:effectLst/>
                <a:latin typeface="Georgia" panose="02040502050405020303" pitchFamily="18" charset="0"/>
              </a:rPr>
              <a:t>надана інформація має бути достовірною, на переконання викривача;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b="0" i="0" dirty="0" smtClean="0">
                <a:solidFill>
                  <a:srgbClr val="1A1A22"/>
                </a:solidFill>
                <a:effectLst/>
                <a:latin typeface="Georgia" panose="02040502050405020303" pitchFamily="18" charset="0"/>
              </a:rPr>
              <a:t>інформація стала відома викривачу у зв’язку з його трудовою, професійною, господарською, громадською, науковою діяльністю, проходженням служби чи навчання або участю у передбачених законодавством процедурах, які є обов’язковими для початку такої діяльності, проходження служби чи навчання.</a:t>
            </a:r>
          </a:p>
          <a:p>
            <a:pPr algn="just"/>
            <a:endParaRPr lang="uk-UA" b="0" i="0" dirty="0" smtClean="0">
              <a:solidFill>
                <a:srgbClr val="1A1A22"/>
              </a:solidFill>
              <a:effectLst/>
              <a:latin typeface="Georgia" panose="02040502050405020303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0" i="0" dirty="0" smtClean="0">
                <a:solidFill>
                  <a:srgbClr val="1A1A22"/>
                </a:solidFill>
                <a:effectLst/>
                <a:latin typeface="Georgia" panose="02040502050405020303" pitchFamily="18" charset="0"/>
              </a:rPr>
              <a:t>     Відповідно до Закону повідомлення про можливі факти корупційних правопорушень </a:t>
            </a:r>
            <a:r>
              <a:rPr lang="uk-UA" b="1" i="0" dirty="0" smtClean="0">
                <a:solidFill>
                  <a:srgbClr val="1A1A22"/>
                </a:solidFill>
                <a:effectLst/>
                <a:latin typeface="Georgia" panose="02040502050405020303" pitchFamily="18" charset="0"/>
              </a:rPr>
              <a:t>може бути здійснене викривачем без зазначення авторства (анонімно)</a:t>
            </a:r>
            <a:r>
              <a:rPr lang="uk-UA" b="0" i="0" dirty="0" smtClean="0">
                <a:solidFill>
                  <a:srgbClr val="1A1A22"/>
                </a:solidFill>
                <a:effectLst/>
                <a:latin typeface="Georgia" panose="02040502050405020303" pitchFamily="18" charset="0"/>
              </a:rPr>
              <a:t> (ч. 5 ст. 53, п. 7 ч. 2 ст. </a:t>
            </a:r>
            <a:r>
              <a:rPr lang="uk-UA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53</a:t>
            </a:r>
            <a:r>
              <a:rPr lang="uk-UA" baseline="30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dirty="0">
                <a:solidFill>
                  <a:srgbClr val="1A1A22"/>
                </a:solidFill>
                <a:latin typeface="Georgia" panose="02040502050405020303" pitchFamily="18" charset="0"/>
              </a:rPr>
              <a:t> </a:t>
            </a:r>
            <a:r>
              <a:rPr lang="uk-UA" b="0" i="0" dirty="0" smtClean="0">
                <a:solidFill>
                  <a:srgbClr val="1A1A22"/>
                </a:solidFill>
                <a:effectLst/>
                <a:latin typeface="Georgia" panose="02040502050405020303" pitchFamily="18" charset="0"/>
              </a:rPr>
              <a:t>Закону) </a:t>
            </a:r>
            <a:r>
              <a:rPr lang="uk-UA" b="1" i="0" dirty="0" smtClean="0">
                <a:solidFill>
                  <a:srgbClr val="1A1A22"/>
                </a:solidFill>
                <a:effectLst/>
                <a:latin typeface="Georgia" panose="02040502050405020303" pitchFamily="18" charset="0"/>
              </a:rPr>
              <a:t>або із зазначенням авторства</a:t>
            </a:r>
            <a:r>
              <a:rPr lang="uk-UA" b="0" i="0" dirty="0" smtClean="0">
                <a:solidFill>
                  <a:srgbClr val="1A1A22"/>
                </a:solidFill>
                <a:effectLst/>
                <a:latin typeface="Georgia" panose="02040502050405020303" pitchFamily="18" charset="0"/>
              </a:rPr>
              <a:t>.</a:t>
            </a:r>
            <a:endParaRPr lang="uk-UA" b="0" i="0" dirty="0">
              <a:solidFill>
                <a:srgbClr val="1A1A22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26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" descr="main-6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3004"/>
            <a:ext cx="12222914" cy="68898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із двома округленими протилежними кутами 2"/>
          <p:cNvSpPr/>
          <p:nvPr/>
        </p:nvSpPr>
        <p:spPr>
          <a:xfrm>
            <a:off x="2877095" y="200268"/>
            <a:ext cx="5669280" cy="73152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altLang="uk-UA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Яким чином повідомити?</a:t>
            </a:r>
            <a:endParaRPr lang="ru-RU" altLang="uk-UA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endParaRPr lang="uk-UA" dirty="0"/>
          </a:p>
        </p:txBody>
      </p:sp>
      <p:pic>
        <p:nvPicPr>
          <p:cNvPr id="4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769" y="1058072"/>
            <a:ext cx="1145547" cy="115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31" y="2394820"/>
            <a:ext cx="1078009" cy="106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795" y="3824567"/>
            <a:ext cx="1201186" cy="109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58" y="1504569"/>
            <a:ext cx="479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596" y="2931524"/>
            <a:ext cx="479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092" y="4167979"/>
            <a:ext cx="479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8792025" y="1325737"/>
            <a:ext cx="3265958" cy="954107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uk-U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спеціальні телефонні лінії</a:t>
            </a:r>
            <a:r>
              <a:rPr kumimoji="0" lang="en-US" altLang="uk-U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uk-UA" altLang="uk-U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ГСЦ</a:t>
            </a:r>
            <a:r>
              <a:rPr kumimoji="0" lang="uk-UA" altLang="uk-UA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 та МВС</a:t>
            </a:r>
            <a:endParaRPr kumimoji="0" lang="uk-UA" altLang="uk-UA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uk-UA" altLang="uk-UA" b="1" kern="0" dirty="0" smtClean="0">
              <a:latin typeface="Georgia" panose="02040502050405020303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altLang="uk-UA" b="1" u="sng" kern="0" dirty="0" smtClean="0">
                <a:latin typeface="Georgia" panose="02040502050405020303" pitchFamily="18" charset="0"/>
              </a:rPr>
              <a:t>(044) 272-45-06, (044) 254-73-94</a:t>
            </a:r>
            <a:endParaRPr kumimoji="0" lang="uk-UA" altLang="uk-UA" sz="14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8727677" y="2500366"/>
            <a:ext cx="3330306" cy="104644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uk-U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офіційні веб-сайти ГСЦ та МВС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uk-UA" altLang="uk-UA" sz="1200" b="1" kern="0" dirty="0" smtClean="0">
              <a:latin typeface="Georgia" panose="02040502050405020303" pitchFamily="18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uk-UA" sz="1200" b="1" u="sng" kern="0" dirty="0" smtClean="0">
                <a:latin typeface="Georgia" panose="02040502050405020303" pitchFamily="18" charset="0"/>
              </a:rPr>
              <a:t>https</a:t>
            </a:r>
            <a:r>
              <a:rPr lang="en-US" altLang="uk-UA" sz="1200" b="1" u="sng" kern="0" dirty="0">
                <a:latin typeface="Georgia" panose="02040502050405020303" pitchFamily="18" charset="0"/>
              </a:rPr>
              <a:t>://hsc.gov.ua/index/publichna-informatsiya/antikoruptsiya/povidom-pro-koruptsiyu/</a:t>
            </a:r>
            <a:endParaRPr kumimoji="0" lang="uk-UA" altLang="uk-UA" sz="12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sym typeface="Arial" panose="020B0604020202020204" pitchFamily="34" charset="0"/>
            </a:endParaRP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8803628" y="3832073"/>
            <a:ext cx="3254355" cy="138499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uk-U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засоби електронного</a:t>
            </a:r>
            <a:br>
              <a:rPr kumimoji="0" lang="uk-UA" altLang="uk-U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uk-UA" altLang="uk-U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зв’язку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uk-UA" altLang="uk-UA" b="1" kern="0" dirty="0">
              <a:latin typeface="Georgia" panose="02040502050405020303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uk-UA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antikor2018@hsc.gov.ua</a:t>
            </a:r>
            <a:endParaRPr kumimoji="0" lang="uk-UA" altLang="uk-UA" sz="14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uk-UA" altLang="uk-UA" b="1" kern="0" dirty="0">
              <a:latin typeface="Georgia" panose="02040502050405020303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uk-UA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6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31" y="6023000"/>
            <a:ext cx="4237576" cy="46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https://ic.pics.livejournal.com/slavikap/52009501/1793504/1793504_origina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31" y="1345474"/>
            <a:ext cx="2584960" cy="285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496390" y="4436466"/>
            <a:ext cx="5229968" cy="1169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>
            <a:spAutoFit/>
          </a:bodyPr>
          <a:lstStyle>
            <a:lvl1pPr indent="447675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indent="0" algn="just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uk-UA" altLang="uk-UA" b="1" dirty="0" smtClean="0">
                <a:latin typeface="Georgia" panose="02040502050405020303" pitchFamily="18" charset="0"/>
              </a:rPr>
              <a:t>        НАЗК</a:t>
            </a:r>
            <a:r>
              <a:rPr lang="uk-UA" altLang="uk-UA" b="1" dirty="0">
                <a:latin typeface="Georgia" panose="02040502050405020303" pitchFamily="18" charset="0"/>
              </a:rPr>
              <a:t>, інші державні органи, органи влади АРК, органи місцевого самоврядування забезпечують умови для повідомлень їх працівниками про порушення вимог Закону іншою особою, зокрема через: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053" y="5249530"/>
            <a:ext cx="1216114" cy="1236382"/>
          </a:xfrm>
          <a:prstGeom prst="rect">
            <a:avLst/>
          </a:prstGeom>
        </p:spPr>
      </p:pic>
      <p:pic>
        <p:nvPicPr>
          <p:cNvPr id="20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421" y="5554533"/>
            <a:ext cx="479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8792025" y="5559746"/>
            <a:ext cx="3265958" cy="30797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altLang="uk-UA" b="1" kern="0" dirty="0">
                <a:latin typeface="Georgia" panose="02040502050405020303" pitchFamily="18" charset="0"/>
              </a:rPr>
              <a:t>с</a:t>
            </a:r>
            <a:r>
              <a:rPr kumimoji="0" lang="uk-UA" altLang="uk-UA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кринька</a:t>
            </a:r>
            <a:r>
              <a:rPr kumimoji="0" lang="uk-UA" altLang="uk-U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 для повідомлень</a:t>
            </a:r>
            <a:endParaRPr kumimoji="0" lang="uk-UA" altLang="uk-UA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" descr="main-6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004"/>
            <a:ext cx="12222914" cy="68898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із двома округленими протилежними кутами 2"/>
          <p:cNvSpPr/>
          <p:nvPr/>
        </p:nvSpPr>
        <p:spPr>
          <a:xfrm>
            <a:off x="2970474" y="513638"/>
            <a:ext cx="5669280" cy="73152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altLang="uk-UA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Гарантії захисту викривачів</a:t>
            </a:r>
            <a:endParaRPr lang="ru-RU" altLang="uk-UA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endParaRPr lang="uk-UA" dirty="0"/>
          </a:p>
        </p:txBody>
      </p:sp>
      <p:sp>
        <p:nvSpPr>
          <p:cNvPr id="4" name="Google Shape;66;p14"/>
          <p:cNvSpPr txBox="1"/>
          <p:nvPr/>
        </p:nvSpPr>
        <p:spPr>
          <a:xfrm>
            <a:off x="444138" y="1620384"/>
            <a:ext cx="11469188" cy="4048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25" tIns="91425" rIns="91425" bIns="91425"/>
          <a:lstStyle>
            <a:lvl1pPr indent="447675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447675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Інформація про викривача може бути розголошена лише за його згодою</a:t>
            </a:r>
            <a:r>
              <a:rPr kumimoji="0" lang="uk-UA" alt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, крім випадків, встановлених законом </a:t>
            </a:r>
            <a:r>
              <a:rPr kumimoji="0" lang="uk-UA" altLang="uk-UA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r>
              <a:rPr kumimoji="0" lang="uk-UA" altLang="uk-UA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частина третя статті 53 Закону України «Про запобігання корупції»</a:t>
            </a:r>
            <a:r>
              <a:rPr kumimoji="0" lang="uk-UA" altLang="uk-UA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).</a:t>
            </a:r>
          </a:p>
          <a:p>
            <a:pPr marL="0" marR="0" lvl="0" indent="447675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uk-UA" sz="1800" b="0" i="1" u="none" strike="noStrike" kern="0" cap="none" spc="0" normalizeH="0" baseline="0" noProof="0" dirty="0" smtClean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447675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Повідомлення про порушення </a:t>
            </a:r>
            <a:r>
              <a:rPr kumimoji="0" lang="uk-UA" alt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вимог цього Закону </a:t>
            </a:r>
            <a:r>
              <a:rPr kumimoji="0" lang="uk-UA" alt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може бути здійснене працівником </a:t>
            </a:r>
            <a:r>
              <a:rPr kumimoji="0" lang="uk-UA" alt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відповідного органу </a:t>
            </a:r>
            <a:r>
              <a:rPr kumimoji="0" lang="uk-UA" alt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без зазначення авторства (анонімно)</a:t>
            </a:r>
            <a:r>
              <a:rPr kumimoji="0" lang="uk-UA" alt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uk-UA" altLang="uk-UA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r>
              <a:rPr kumimoji="0" lang="uk-UA" altLang="uk-UA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частина п</a:t>
            </a:r>
            <a:r>
              <a:rPr kumimoji="0" lang="en-US" altLang="uk-UA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’</a:t>
            </a:r>
            <a:r>
              <a:rPr kumimoji="0" lang="uk-UA" altLang="uk-UA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ята</a:t>
            </a:r>
            <a:r>
              <a:rPr kumimoji="0" lang="uk-UA" altLang="uk-UA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 статті 53 Закону України «Про запобігання корупції»</a:t>
            </a:r>
            <a:r>
              <a:rPr kumimoji="0" lang="uk-UA" altLang="uk-UA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).</a:t>
            </a:r>
          </a:p>
          <a:p>
            <a:pPr marL="0" marR="0" lvl="0" indent="447675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uk-UA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447675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alt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За наявності загрози життю, житлу, здоров’ю та майну</a:t>
            </a:r>
            <a:r>
              <a:rPr kumimoji="0" lang="uk-UA" alt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 осіб, які надають допомогу в запобіганні і протидії корупції, або їх близьких осіб, у зв’язку із здійсненим повідомленням правоохоронними органами до них </a:t>
            </a:r>
            <a:r>
              <a:rPr kumimoji="0" lang="uk-UA" alt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можуть бути застосовані правові, організаційно-технічні та інші спрямовані на захист від протиправних посягань заходи</a:t>
            </a:r>
            <a:r>
              <a:rPr kumimoji="0" lang="uk-UA" alt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, передбачені Законом України «Про забезпечення безпеки осіб, які беруть участь у кримінальному судочинстві» </a:t>
            </a:r>
            <a:r>
              <a:rPr kumimoji="0" lang="uk-UA" altLang="uk-UA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(частина друга статті 53 Закону України «Про запобігання корупції»</a:t>
            </a:r>
            <a:r>
              <a:rPr kumimoji="0" lang="ru-RU" altLang="uk-UA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r>
              <a:rPr kumimoji="0" lang="uk-UA" altLang="uk-UA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 .</a:t>
            </a:r>
            <a:endParaRPr kumimoji="0" lang="ru-RU" altLang="uk-UA" sz="18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447675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uk-UA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447675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uk-UA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447675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uk-UA" sz="1600" b="0" i="1" u="none" strike="noStrike" kern="0" cap="none" spc="0" normalizeH="0" baseline="0" noProof="0" dirty="0" smtClean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4476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uk-UA" sz="1600" b="0" i="0" u="sng" strike="noStrike" kern="0" cap="none" spc="0" normalizeH="0" baseline="0" noProof="0" dirty="0" smtClean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4476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uk-UA" sz="16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4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" descr="main-6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365" y="4267"/>
            <a:ext cx="12222914" cy="68898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6;p14"/>
          <p:cNvSpPr txBox="1"/>
          <p:nvPr/>
        </p:nvSpPr>
        <p:spPr>
          <a:xfrm>
            <a:off x="405021" y="1044004"/>
            <a:ext cx="11717382" cy="29358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360363" algn="just"/>
            <a:r>
              <a:rPr lang="uk-UA" sz="1750" b="1" dirty="0">
                <a:latin typeface="Georgia" panose="02040502050405020303" pitchFamily="18" charset="0"/>
                <a:cs typeface="Arial" panose="020B0604020202020204" pitchFamily="34" charset="0"/>
              </a:rPr>
              <a:t>Викривачу та його близьким особам у зв’язку з повідомленням про корупцію </a:t>
            </a:r>
            <a:r>
              <a:rPr lang="uk-UA" sz="1750" b="1" u="sng" dirty="0">
                <a:latin typeface="Georgia" panose="02040502050405020303" pitchFamily="18" charset="0"/>
                <a:cs typeface="Arial" panose="020B0604020202020204" pitchFamily="34" charset="0"/>
              </a:rPr>
              <a:t>не може </a:t>
            </a:r>
            <a:r>
              <a:rPr lang="uk-UA" sz="1750" b="1" u="sng" dirty="0" smtClean="0">
                <a:latin typeface="Georgia" panose="02040502050405020303" pitchFamily="18" charset="0"/>
                <a:cs typeface="Arial" panose="020B0604020202020204" pitchFamily="34" charset="0"/>
              </a:rPr>
              <a:t>бути:</a:t>
            </a:r>
          </a:p>
          <a:p>
            <a:pPr indent="360363" algn="just"/>
            <a:endParaRPr lang="uk-UA" dirty="0" smtClean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indent="360363" algn="just"/>
            <a:endParaRPr lang="uk-UA" dirty="0" smtClean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indent="360363" algn="just"/>
            <a:endParaRPr lang="uk-UA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indent="360363" algn="just"/>
            <a:endParaRPr lang="uk-UA" dirty="0" smtClean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indent="360363" algn="just"/>
            <a:endParaRPr lang="uk-UA" dirty="0" smtClean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indent="360363" algn="just"/>
            <a:endParaRPr lang="uk-UA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indent="360363" algn="just"/>
            <a:endParaRPr lang="uk-UA" dirty="0" smtClean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endParaRPr lang="uk-UA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із двома округленими протилежними кутами 3"/>
          <p:cNvSpPr/>
          <p:nvPr/>
        </p:nvSpPr>
        <p:spPr>
          <a:xfrm>
            <a:off x="2651732" y="179484"/>
            <a:ext cx="6654883" cy="65314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Захист трудових прав викривача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36" y="1570234"/>
            <a:ext cx="2175564" cy="19828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615" y="1457023"/>
            <a:ext cx="2529203" cy="2096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69018" y="2464526"/>
            <a:ext cx="1300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ДОГАНА!</a:t>
            </a:r>
          </a:p>
        </p:txBody>
      </p:sp>
      <p:sp>
        <p:nvSpPr>
          <p:cNvPr id="11" name="Google Shape;66;p14"/>
          <p:cNvSpPr txBox="1"/>
          <p:nvPr/>
        </p:nvSpPr>
        <p:spPr>
          <a:xfrm>
            <a:off x="405021" y="4423770"/>
            <a:ext cx="11717382" cy="1075694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25" tIns="91425" rIns="91425" bIns="91425"/>
          <a:lstStyle>
            <a:lvl1pPr indent="447675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uk-UA" b="1" dirty="0" smtClean="0">
                <a:latin typeface="Georgia" panose="02040502050405020303" pitchFamily="18" charset="0"/>
              </a:rPr>
              <a:t>НАЗК </a:t>
            </a:r>
            <a:r>
              <a:rPr lang="uk-UA" altLang="uk-UA" b="1" dirty="0">
                <a:latin typeface="Georgia" panose="02040502050405020303" pitchFamily="18" charset="0"/>
              </a:rPr>
              <a:t>може бути залучено як третя особа, яка не заявляє самостійних вимог щодо предмета спору, на стороні позивача у справах щодо застосування керівником або роботодавцем чи створення ним загрози застосування негативних заходів впливу до позивача у зв’язку з повідомленням ним або членом його сім’ї про порушення вимог Закону України «Про запобігання корупції» іншою особою</a:t>
            </a:r>
            <a:r>
              <a:rPr lang="ru-RU" altLang="uk-UA" b="1" dirty="0">
                <a:latin typeface="Georgia" panose="02040502050405020303" pitchFamily="18" charset="0"/>
              </a:rPr>
              <a:t>.</a:t>
            </a:r>
            <a:endParaRPr lang="uk-UA" altLang="uk-UA" b="1" dirty="0">
              <a:latin typeface="Georgia" panose="02040502050405020303" pitchFamily="18" charset="0"/>
            </a:endParaRPr>
          </a:p>
          <a:p>
            <a:pPr lvl="0" indent="0" algn="just" eaLnBrk="1" hangingPunct="1">
              <a:buClrTx/>
            </a:pPr>
            <a:r>
              <a:rPr lang="uk-UA" altLang="uk-UA" b="1" dirty="0" smtClean="0">
                <a:latin typeface="Georgia" panose="02040502050405020303" pitchFamily="18" charset="0"/>
              </a:rPr>
              <a:t> </a:t>
            </a:r>
            <a:r>
              <a:rPr lang="uk-UA" altLang="uk-UA" b="1" dirty="0">
                <a:latin typeface="Georgia" panose="02040502050405020303" pitchFamily="18" charset="0"/>
              </a:rPr>
              <a:t/>
            </a:r>
            <a:br>
              <a:rPr lang="uk-UA" altLang="uk-UA" b="1" dirty="0">
                <a:latin typeface="Georgia" panose="02040502050405020303" pitchFamily="18" charset="0"/>
              </a:rPr>
            </a:br>
            <a:r>
              <a:rPr lang="uk-UA" altLang="uk-UA" b="1" dirty="0" smtClean="0">
                <a:latin typeface="Georgia" panose="02040502050405020303" pitchFamily="18" charset="0"/>
              </a:rPr>
              <a:t>                                                                              </a:t>
            </a:r>
            <a:r>
              <a:rPr lang="uk-UA" altLang="uk-UA" sz="1600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(</a:t>
            </a:r>
            <a:r>
              <a:rPr lang="uk-UA" altLang="uk-UA" sz="1600" i="1" dirty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частина третя статті 49 Кодексу адміністративного судочинства України, </a:t>
            </a:r>
          </a:p>
          <a:p>
            <a:pPr lvl="0" indent="0" algn="just" eaLnBrk="1" hangingPunct="1">
              <a:buClrTx/>
            </a:pPr>
            <a:r>
              <a:rPr lang="uk-UA" altLang="uk-UA" sz="1600" i="1" dirty="0" smtClean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                                                                       частина </a:t>
            </a:r>
            <a:r>
              <a:rPr lang="uk-UA" altLang="uk-UA" sz="1600" i="1" dirty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другої статті 53 Цивільного процесуального кодексу України</a:t>
            </a:r>
            <a:r>
              <a:rPr lang="uk-UA" altLang="uk-UA" sz="1600" dirty="0">
                <a:solidFill>
                  <a:prstClr val="black"/>
                </a:solidFill>
                <a:latin typeface="Georgia" panose="02040502050405020303" pitchFamily="18" charset="0"/>
                <a:cs typeface="+mn-cs"/>
              </a:rPr>
              <a:t>).</a:t>
            </a:r>
          </a:p>
          <a:p>
            <a:pPr algn="just" eaLnBrk="1" hangingPunct="1"/>
            <a:endParaRPr lang="uk-UA" altLang="uk-UA" dirty="0">
              <a:latin typeface="Georgia" panose="02040502050405020303" pitchFamily="18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2743200" y="1737407"/>
            <a:ext cx="6400800" cy="21466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60363" algn="just"/>
            <a:r>
              <a:rPr lang="uk-UA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-  відмовлено у прийнятті на роботу;                                                                                   </a:t>
            </a:r>
          </a:p>
          <a:p>
            <a:pPr lvl="0" algn="just"/>
            <a:r>
              <a:rPr lang="uk-UA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   </a:t>
            </a:r>
            <a:r>
              <a:rPr lang="uk-UA" dirty="0" smtClean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</a:t>
            </a:r>
            <a:r>
              <a:rPr lang="uk-UA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- звільнено чи примушено до звільнення;</a:t>
            </a:r>
          </a:p>
          <a:p>
            <a:pPr lvl="0" algn="just"/>
            <a:r>
              <a:rPr lang="uk-UA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    </a:t>
            </a:r>
            <a:r>
              <a:rPr lang="uk-UA" dirty="0" smtClean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- притягнуто до дисциплінарної </a:t>
            </a:r>
            <a:r>
              <a:rPr lang="uk-UA" dirty="0" smtClean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відповідальності;</a:t>
            </a:r>
          </a:p>
          <a:p>
            <a:pPr lvl="0" algn="just"/>
            <a:r>
              <a:rPr lang="uk-UA" altLang="uk-UA" dirty="0" smtClean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       - </a:t>
            </a:r>
            <a:r>
              <a:rPr lang="uk-UA" altLang="uk-UA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підданий з боку керівника або роботодавця іншим негативним заходам впливу (переведення, атестація, зміна умов праці, відмова в призначенні на вищу посаду, скорочення заробітної плати тощо) або загрозі таких заходів</a:t>
            </a:r>
            <a:r>
              <a:rPr lang="uk-UA" altLang="uk-UA" dirty="0" smtClean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uk-UA" dirty="0" smtClean="0">
              <a:solidFill>
                <a:srgbClr val="000000"/>
              </a:solidFill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0" algn="just"/>
            <a:endParaRPr lang="uk-UA" dirty="0">
              <a:solidFill>
                <a:prstClr val="black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4403153" y="3907946"/>
            <a:ext cx="7590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uk-UA" sz="1600" i="1" dirty="0">
                <a:solidFill>
                  <a:srgbClr val="303030"/>
                </a:solidFill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r>
              <a:rPr lang="uk-UA" altLang="uk-UA" sz="1600" i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частина третя статті 53 Закону України </a:t>
            </a:r>
            <a:r>
              <a:rPr lang="ru-RU" altLang="uk-UA" sz="1600" i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«</a:t>
            </a:r>
            <a:r>
              <a:rPr lang="uk-UA" altLang="uk-UA" sz="1600" i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Про запобігання корупції</a:t>
            </a:r>
            <a:r>
              <a:rPr lang="ru-RU" altLang="uk-UA" sz="1600" i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»</a:t>
            </a:r>
            <a:r>
              <a:rPr lang="en-US" altLang="uk-UA" sz="1600" i="1" dirty="0">
                <a:solidFill>
                  <a:srgbClr val="303030"/>
                </a:solidFill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lang="uk-UA" altLang="uk-UA" sz="1600" i="1" dirty="0">
              <a:solidFill>
                <a:srgbClr val="303030"/>
              </a:solidFill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" descr="main-6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1892"/>
            <a:ext cx="12222914" cy="68898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із двома округленими протилежними кутами 2"/>
          <p:cNvSpPr/>
          <p:nvPr/>
        </p:nvSpPr>
        <p:spPr>
          <a:xfrm>
            <a:off x="2651732" y="179484"/>
            <a:ext cx="6654883" cy="65314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Юридичний захист викривача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66;p14"/>
          <p:cNvSpPr txBox="1">
            <a:spLocks noChangeArrowheads="1"/>
          </p:cNvSpPr>
          <p:nvPr/>
        </p:nvSpPr>
        <p:spPr bwMode="auto">
          <a:xfrm>
            <a:off x="731521" y="1144452"/>
            <a:ext cx="10998926" cy="24198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25" tIns="91425" rIns="91425" bIns="91425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1800" b="1" u="sng" dirty="0" smtClean="0">
                <a:latin typeface="Georgia" panose="02040502050405020303" pitchFamily="18" charset="0"/>
              </a:rPr>
              <a:t>Викривач має </a:t>
            </a:r>
            <a:r>
              <a:rPr lang="uk-UA" altLang="uk-UA" sz="1800" b="1" u="sng" dirty="0">
                <a:latin typeface="Georgia" panose="02040502050405020303" pitchFamily="18" charset="0"/>
              </a:rPr>
              <a:t>право:</a:t>
            </a:r>
            <a:r>
              <a:rPr lang="uk-UA" altLang="uk-UA" sz="1800" dirty="0">
                <a:latin typeface="Georgia" panose="02040502050405020303" pitchFamily="18" charset="0"/>
              </a:rPr>
              <a:t> </a:t>
            </a:r>
          </a:p>
          <a:p>
            <a:pPr eaLnBrk="1" hangingPunct="1"/>
            <a:endParaRPr lang="uk-UA" altLang="uk-UA" sz="1800" dirty="0">
              <a:latin typeface="Georgia" panose="02040502050405020303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uk-UA" altLang="uk-UA" sz="1800" dirty="0">
                <a:latin typeface="Georgia" panose="02040502050405020303" pitchFamily="18" charset="0"/>
              </a:rPr>
              <a:t>на безоплатну правову допомогу у зв'язку із захистом прав викривача;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endParaRPr lang="uk-UA" altLang="uk-UA" sz="1800" dirty="0">
              <a:latin typeface="Georgia" panose="02040502050405020303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uk-UA" altLang="uk-UA" sz="1800" dirty="0">
                <a:latin typeface="Georgia" panose="02040502050405020303" pitchFamily="18" charset="0"/>
              </a:rPr>
              <a:t>залучити адвоката самостійно та отримати відшкодування витрат на адвоката у зв'язку із захистом прав особи як викривача, витрат на судовий збір;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endParaRPr lang="uk-UA" altLang="uk-UA" sz="1800" dirty="0">
              <a:latin typeface="Georgia" panose="02040502050405020303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uk-UA" altLang="uk-UA" sz="1800" dirty="0">
                <a:latin typeface="Georgia" panose="02040502050405020303" pitchFamily="18" charset="0"/>
              </a:rPr>
              <a:t>на представництво НАЗК його інтересів в суді.</a:t>
            </a:r>
            <a:endParaRPr lang="ru-RU" altLang="uk-UA" sz="1800" dirty="0">
              <a:latin typeface="Georgia" panose="02040502050405020303" pitchFamily="18" charset="0"/>
            </a:endParaRPr>
          </a:p>
        </p:txBody>
      </p:sp>
      <p:pic>
        <p:nvPicPr>
          <p:cNvPr id="5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627" y="3809554"/>
            <a:ext cx="2004779" cy="260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806" y="3603434"/>
            <a:ext cx="2120355" cy="285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615" y="3809554"/>
            <a:ext cx="2254503" cy="278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4"/>
          <p:cNvSpPr/>
          <p:nvPr/>
        </p:nvSpPr>
        <p:spPr>
          <a:xfrm>
            <a:off x="8937141" y="5837147"/>
            <a:ext cx="914400" cy="280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dirty="0">
                <a:solidFill>
                  <a:schemeClr val="tx1"/>
                </a:solidFill>
                <a:latin typeface="Georgia" panose="02040502050405020303" pitchFamily="18" charset="0"/>
              </a:rPr>
              <a:t>НАЗК</a:t>
            </a:r>
            <a:endParaRPr lang="ru-RU" altLang="uk-UA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13"/>
          <p:cNvSpPr/>
          <p:nvPr/>
        </p:nvSpPr>
        <p:spPr>
          <a:xfrm>
            <a:off x="6728895" y="3802190"/>
            <a:ext cx="1085850" cy="280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dirty="0">
                <a:solidFill>
                  <a:schemeClr val="tx1"/>
                </a:solidFill>
                <a:latin typeface="Georgia" panose="02040502050405020303" pitchFamily="18" charset="0"/>
              </a:rPr>
              <a:t>Викривач</a:t>
            </a:r>
            <a:endParaRPr lang="ru-RU" altLang="uk-UA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2651732" y="6118134"/>
            <a:ext cx="914400" cy="280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dirty="0">
                <a:solidFill>
                  <a:schemeClr val="tx1"/>
                </a:solidFill>
                <a:latin typeface="Georgia" panose="02040502050405020303" pitchFamily="18" charset="0"/>
              </a:rPr>
              <a:t>Адвокат</a:t>
            </a:r>
            <a:endParaRPr lang="ru-RU" altLang="uk-UA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54" descr="main-6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1892"/>
            <a:ext cx="12222914" cy="68898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кутник із двома округленими протилежними кутами 4"/>
          <p:cNvSpPr/>
          <p:nvPr/>
        </p:nvSpPr>
        <p:spPr>
          <a:xfrm>
            <a:off x="2651732" y="179484"/>
            <a:ext cx="6654883" cy="65314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Хто отримає винагороду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zabavnik.club/wp-content/uploads/dlya_prezentacii_chelovechki_10_131557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" y="1511616"/>
            <a:ext cx="2189162" cy="288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74;p15"/>
          <p:cNvSpPr txBox="1"/>
          <p:nvPr/>
        </p:nvSpPr>
        <p:spPr>
          <a:xfrm>
            <a:off x="2191114" y="1510967"/>
            <a:ext cx="9901644" cy="40451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25" tIns="91425" rIns="91425" bIns="91425"/>
          <a:lstStyle>
            <a:lvl1pPr indent="447675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endParaRPr lang="uk-UA" altLang="uk-UA" sz="1000" dirty="0">
              <a:latin typeface="Georgia" panose="02040502050405020303" pitchFamily="18" charset="0"/>
            </a:endParaRPr>
          </a:p>
          <a:p>
            <a:pPr algn="just" eaLnBrk="1" hangingPunct="1"/>
            <a:r>
              <a:rPr lang="uk-UA" altLang="uk-UA" sz="1600" b="1" dirty="0" smtClean="0">
                <a:latin typeface="Georgia" panose="02040502050405020303" pitchFamily="18" charset="0"/>
              </a:rPr>
              <a:t>Викривачі мають </a:t>
            </a:r>
            <a:r>
              <a:rPr lang="uk-UA" altLang="uk-UA" sz="1600" b="1" dirty="0">
                <a:latin typeface="Georgia" panose="02040502050405020303" pitchFamily="18" charset="0"/>
              </a:rPr>
              <a:t>право на винагороду.</a:t>
            </a:r>
          </a:p>
          <a:p>
            <a:pPr algn="just" eaLnBrk="1" hangingPunct="1"/>
            <a:endParaRPr lang="uk-UA" altLang="uk-UA" sz="1600" dirty="0">
              <a:latin typeface="Georgia" panose="02040502050405020303" pitchFamily="18" charset="0"/>
            </a:endParaRPr>
          </a:p>
          <a:p>
            <a:pPr algn="just" eaLnBrk="1" hangingPunct="1"/>
            <a:r>
              <a:rPr lang="uk-UA" altLang="uk-UA" sz="1600" dirty="0">
                <a:latin typeface="Georgia" panose="02040502050405020303" pitchFamily="18" charset="0"/>
              </a:rPr>
              <a:t>Право на винагороду має викривач, який повідомив про корупційний злочин, грошовий розмір предмета якого або завдані державі збитки від якого у п'ять тисяч і більше разів перевищують розмір прожиткового мінімуму для працездатних осіб, установленого законом на час вчинення злочину </a:t>
            </a:r>
            <a:r>
              <a:rPr lang="uk-UA" altLang="uk-UA" sz="1600" b="1" dirty="0">
                <a:latin typeface="Georgia" panose="02040502050405020303" pitchFamily="18" charset="0"/>
              </a:rPr>
              <a:t>(</a:t>
            </a:r>
            <a:r>
              <a:rPr lang="uk-UA" altLang="uk-UA" sz="1600" b="1" dirty="0" smtClean="0">
                <a:latin typeface="Georgia" panose="02040502050405020303" pitchFamily="18" charset="0"/>
              </a:rPr>
              <a:t>10,945 </a:t>
            </a:r>
            <a:r>
              <a:rPr lang="uk-UA" altLang="uk-UA" sz="1600" b="1" dirty="0">
                <a:latin typeface="Georgia" panose="02040502050405020303" pitchFamily="18" charset="0"/>
              </a:rPr>
              <a:t>млн</a:t>
            </a:r>
            <a:r>
              <a:rPr lang="uk-UA" altLang="uk-UA" sz="1600" b="1" dirty="0" smtClean="0">
                <a:latin typeface="Georgia" panose="02040502050405020303" pitchFamily="18" charset="0"/>
              </a:rPr>
              <a:t>.</a:t>
            </a:r>
            <a:r>
              <a:rPr lang="en-US" altLang="uk-UA" sz="1600" b="1" dirty="0" smtClean="0">
                <a:latin typeface="Georgia" panose="02040502050405020303" pitchFamily="18" charset="0"/>
              </a:rPr>
              <a:t> </a:t>
            </a:r>
            <a:r>
              <a:rPr lang="uk-UA" altLang="uk-UA" sz="1600" b="1" dirty="0" smtClean="0">
                <a:latin typeface="Georgia" panose="02040502050405020303" pitchFamily="18" charset="0"/>
              </a:rPr>
              <a:t>грн)</a:t>
            </a:r>
            <a:r>
              <a:rPr lang="uk-UA" altLang="uk-UA" sz="1600" dirty="0" smtClean="0">
                <a:latin typeface="Georgia" panose="02040502050405020303" pitchFamily="18" charset="0"/>
              </a:rPr>
              <a:t>.</a:t>
            </a:r>
            <a:r>
              <a:rPr lang="en-US" altLang="uk-UA" sz="1600" dirty="0">
                <a:latin typeface="Georgia" panose="02040502050405020303" pitchFamily="18" charset="0"/>
              </a:rPr>
              <a:t> </a:t>
            </a:r>
            <a:r>
              <a:rPr lang="uk-UA" altLang="uk-UA" sz="1600" dirty="0" smtClean="0">
                <a:latin typeface="Georgia" panose="02040502050405020303" pitchFamily="18" charset="0"/>
              </a:rPr>
              <a:t>Мінімальна сума винагороди становить – </a:t>
            </a:r>
            <a:r>
              <a:rPr lang="uk-UA" altLang="uk-UA" sz="1600" b="1" dirty="0" smtClean="0">
                <a:latin typeface="Georgia" panose="02040502050405020303" pitchFamily="18" charset="0"/>
              </a:rPr>
              <a:t>1,094 млн. грн.</a:t>
            </a:r>
          </a:p>
          <a:p>
            <a:pPr algn="just" eaLnBrk="1" hangingPunct="1"/>
            <a:endParaRPr lang="uk-UA" altLang="uk-UA" sz="1600" dirty="0">
              <a:latin typeface="Georgia" panose="02040502050405020303" pitchFamily="18" charset="0"/>
            </a:endParaRPr>
          </a:p>
          <a:p>
            <a:pPr algn="just" eaLnBrk="1" hangingPunct="1"/>
            <a:r>
              <a:rPr lang="uk-UA" altLang="uk-UA" sz="1600" dirty="0">
                <a:latin typeface="Georgia" panose="02040502050405020303" pitchFamily="18" charset="0"/>
              </a:rPr>
              <a:t>Розмір винагороди становить 10 відсотків від грошового розміру предмета корупційного злочину або розміру завданих державі збитків від злочину після ухвалення обвинувального </a:t>
            </a:r>
            <a:r>
              <a:rPr lang="uk-UA" altLang="uk-UA" sz="1600" dirty="0" err="1">
                <a:latin typeface="Georgia" panose="02040502050405020303" pitchFamily="18" charset="0"/>
              </a:rPr>
              <a:t>вироку</a:t>
            </a:r>
            <a:r>
              <a:rPr lang="uk-UA" altLang="uk-UA" sz="1600" dirty="0">
                <a:latin typeface="Georgia" panose="02040502050405020303" pitchFamily="18" charset="0"/>
              </a:rPr>
              <a:t> суду. Розмір винагороди не може перевищувати трьох тисяч мінімальних заробітних плат, установлених на час вчинення злочину </a:t>
            </a:r>
            <a:r>
              <a:rPr lang="uk-UA" altLang="uk-UA" sz="1600" b="1" dirty="0" smtClean="0">
                <a:latin typeface="Georgia" panose="02040502050405020303" pitchFamily="18" charset="0"/>
              </a:rPr>
              <a:t>(18,0 </a:t>
            </a:r>
            <a:r>
              <a:rPr lang="uk-UA" altLang="uk-UA" sz="1600" b="1" dirty="0">
                <a:latin typeface="Georgia" panose="02040502050405020303" pitchFamily="18" charset="0"/>
              </a:rPr>
              <a:t>млн</a:t>
            </a:r>
            <a:r>
              <a:rPr lang="uk-UA" altLang="uk-UA" sz="1600" b="1" dirty="0" smtClean="0">
                <a:latin typeface="Georgia" panose="02040502050405020303" pitchFamily="18" charset="0"/>
              </a:rPr>
              <a:t>.</a:t>
            </a:r>
            <a:r>
              <a:rPr lang="en-US" altLang="uk-UA" sz="1600" b="1" dirty="0" smtClean="0">
                <a:latin typeface="Georgia" panose="02040502050405020303" pitchFamily="18" charset="0"/>
              </a:rPr>
              <a:t> </a:t>
            </a:r>
            <a:r>
              <a:rPr lang="uk-UA" altLang="uk-UA" sz="1600" b="1" dirty="0" smtClean="0">
                <a:latin typeface="Georgia" panose="02040502050405020303" pitchFamily="18" charset="0"/>
              </a:rPr>
              <a:t>грн</a:t>
            </a:r>
            <a:r>
              <a:rPr lang="uk-UA" altLang="uk-UA" sz="1600" b="1" dirty="0">
                <a:latin typeface="Georgia" panose="02040502050405020303" pitchFamily="18" charset="0"/>
              </a:rPr>
              <a:t>)</a:t>
            </a:r>
            <a:r>
              <a:rPr lang="uk-UA" altLang="uk-UA" sz="1600" dirty="0">
                <a:latin typeface="Georgia" panose="02040502050405020303" pitchFamily="18" charset="0"/>
              </a:rPr>
              <a:t>.</a:t>
            </a:r>
          </a:p>
          <a:p>
            <a:pPr algn="just" eaLnBrk="1" hangingPunct="1"/>
            <a:endParaRPr lang="uk-UA" altLang="uk-UA" sz="1600" dirty="0">
              <a:latin typeface="Georgia" panose="02040502050405020303" pitchFamily="18" charset="0"/>
            </a:endParaRPr>
          </a:p>
          <a:p>
            <a:pPr algn="just" eaLnBrk="1" hangingPunct="1"/>
            <a:r>
              <a:rPr lang="uk-UA" altLang="uk-UA" sz="1600" dirty="0">
                <a:latin typeface="Georgia" panose="02040502050405020303" pitchFamily="18" charset="0"/>
              </a:rPr>
              <a:t>Суд встановлює конкретний розмір винагороди, що підлягає виплаті, з урахуванням критеріїв </a:t>
            </a:r>
            <a:r>
              <a:rPr lang="uk-UA" altLang="uk-UA" sz="1600" dirty="0" err="1">
                <a:latin typeface="Georgia" panose="02040502050405020303" pitchFamily="18" charset="0"/>
              </a:rPr>
              <a:t>персональності</a:t>
            </a:r>
            <a:r>
              <a:rPr lang="uk-UA" altLang="uk-UA" sz="1600" dirty="0">
                <a:latin typeface="Georgia" panose="02040502050405020303" pitchFamily="18" charset="0"/>
              </a:rPr>
              <a:t> та важливості інформації</a:t>
            </a:r>
            <a:r>
              <a:rPr lang="uk-UA" altLang="uk-UA" sz="1600" dirty="0" smtClean="0">
                <a:latin typeface="Georgia" panose="02040502050405020303" pitchFamily="18" charset="0"/>
              </a:rPr>
              <a:t>. </a:t>
            </a:r>
            <a:r>
              <a:rPr lang="uk-UA" altLang="uk-UA" sz="1600" i="1" dirty="0" smtClean="0">
                <a:latin typeface="Georgia" panose="02040502050405020303" pitchFamily="18" charset="0"/>
              </a:rPr>
              <a:t>(</a:t>
            </a:r>
            <a:r>
              <a:rPr lang="uk-UA" altLang="uk-UA" sz="1600" i="1" dirty="0">
                <a:latin typeface="Georgia" panose="02040502050405020303" pitchFamily="18" charset="0"/>
              </a:rPr>
              <a:t>КПК доповнено статтею 130-1)</a:t>
            </a:r>
            <a:endParaRPr lang="ru-RU" altLang="uk-UA" sz="1600" i="1" dirty="0">
              <a:latin typeface="Georgia" panose="02040502050405020303" pitchFamily="18" charset="0"/>
            </a:endParaRPr>
          </a:p>
          <a:p>
            <a:pPr algn="just" eaLnBrk="1" hangingPunct="1"/>
            <a:endParaRPr lang="ru-RU" altLang="uk-UA" sz="1800" dirty="0"/>
          </a:p>
        </p:txBody>
      </p:sp>
    </p:spTree>
    <p:extLst>
      <p:ext uri="{BB962C8B-B14F-4D97-AF65-F5344CB8AC3E}">
        <p14:creationId xmlns:p14="http://schemas.microsoft.com/office/powerpoint/2010/main" val="42743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978</Words>
  <Application>Microsoft Office PowerPoint</Application>
  <PresentationFormat>Широкоэкранный</PresentationFormat>
  <Paragraphs>101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Georgia</vt:lpstr>
      <vt:lpstr>Georgia Pro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35</cp:revision>
  <dcterms:created xsi:type="dcterms:W3CDTF">2021-01-22T08:11:27Z</dcterms:created>
  <dcterms:modified xsi:type="dcterms:W3CDTF">2021-01-26T09:26:46Z</dcterms:modified>
</cp:coreProperties>
</file>